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79" r:id="rId4"/>
    <p:sldId id="480" r:id="rId5"/>
    <p:sldId id="481" r:id="rId6"/>
    <p:sldId id="482" r:id="rId7"/>
    <p:sldId id="483" r:id="rId8"/>
    <p:sldId id="484" r:id="rId9"/>
    <p:sldId id="490" r:id="rId10"/>
    <p:sldId id="492" r:id="rId11"/>
    <p:sldId id="494" r:id="rId12"/>
    <p:sldId id="525" r:id="rId13"/>
    <p:sldId id="527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4" r:id="rId22"/>
    <p:sldId id="505" r:id="rId23"/>
    <p:sldId id="506" r:id="rId24"/>
    <p:sldId id="532" r:id="rId25"/>
    <p:sldId id="539" r:id="rId26"/>
    <p:sldId id="533" r:id="rId27"/>
    <p:sldId id="540" r:id="rId28"/>
    <p:sldId id="507" r:id="rId29"/>
    <p:sldId id="508" r:id="rId30"/>
    <p:sldId id="509" r:id="rId31"/>
    <p:sldId id="510" r:id="rId32"/>
    <p:sldId id="511" r:id="rId33"/>
    <p:sldId id="528" r:id="rId34"/>
    <p:sldId id="529" r:id="rId35"/>
    <p:sldId id="530" r:id="rId36"/>
    <p:sldId id="512" r:id="rId37"/>
    <p:sldId id="513" r:id="rId38"/>
    <p:sldId id="514" r:id="rId39"/>
    <p:sldId id="515" r:id="rId40"/>
    <p:sldId id="536" r:id="rId41"/>
    <p:sldId id="538" r:id="rId42"/>
    <p:sldId id="535" r:id="rId43"/>
    <p:sldId id="541" r:id="rId44"/>
    <p:sldId id="534" r:id="rId45"/>
    <p:sldId id="421" r:id="rId46"/>
    <p:sldId id="543" r:id="rId47"/>
    <p:sldId id="472" r:id="rId48"/>
    <p:sldId id="542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63606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9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1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494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aa645739(v=vs.71).asp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6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1" y="762000"/>
            <a:ext cx="7681700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1965299"/>
            <a:ext cx="7681700" cy="122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Callback Functionality and</a:t>
            </a:r>
            <a:br>
              <a:rPr lang="en-US" dirty="0" smtClean="0"/>
            </a:br>
            <a:r>
              <a:rPr lang="en-US" dirty="0" smtClean="0"/>
              <a:t>Event-Driven Programming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142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20101026061253!Current_event_mark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505200"/>
            <a:ext cx="4658256" cy="332906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794507"/>
            <a:ext cx="2152473" cy="2362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604264" y="3836577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delegate can be generic: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C# has a feature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 method group conversion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Applies to all delegate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Enables you to write the previous line with this simplified syntax: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12590" y="1926608"/>
            <a:ext cx="1056364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SomeDelegate&lt;T&gt;(T item);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Notify(int i) { } 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new SomeDelegate&lt;int&gt;(Notify);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12589" y="5546568"/>
            <a:ext cx="1056364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Notify;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3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 in .NET: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Action&lt;T1, T2, T3&gt;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Func&lt;T1, T2, TResult&gt;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generic predefined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with return value of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Delegates: Action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</a:t>
            </a:r>
            <a:endParaRPr lang="en-US" noProof="1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54123" y="4472608"/>
            <a:ext cx="1034568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Func&lt;string, int&gt; intParseFunction = int.Parse;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num = intParseFunction("10");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Action&lt;int&gt; printNumberAction = Console.WriteLine;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printNumberAction(num);</a:t>
            </a:r>
          </a:p>
        </p:txBody>
      </p:sp>
    </p:spTree>
    <p:extLst>
      <p:ext uri="{BB962C8B-B14F-4D97-AF65-F5344CB8AC3E}">
        <p14:creationId xmlns:p14="http://schemas.microsoft.com/office/powerpoint/2010/main" val="1495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Func&lt;T, Result&gt;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4728" y="1143000"/>
            <a:ext cx="7226240" cy="3461024"/>
            <a:chOff x="2373372" y="1154354"/>
            <a:chExt cx="7226240" cy="3461024"/>
          </a:xfrm>
        </p:grpSpPr>
        <p:pic>
          <p:nvPicPr>
            <p:cNvPr id="38914" name="Picture 2" descr="http://www.softsearch.com/ac4/pages/archive/doc2/Softsearch%20promotes%20pro-choice%20in%20generic%20software%20market_files/softsearch2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2373372" y="1154354"/>
              <a:ext cx="7226240" cy="3461024"/>
            </a:xfrm>
            <a:prstGeom prst="trapezoid">
              <a:avLst>
                <a:gd name="adj" fmla="val 9106"/>
              </a:avLst>
            </a:prstGeom>
            <a:noFill/>
          </p:spPr>
        </p:pic>
        <p:pic>
          <p:nvPicPr>
            <p:cNvPr id="66562" name="Picture 2" descr="http://www.sgeier.net/fractals/fractals/08/Ignition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589829" y="1551147"/>
              <a:ext cx="5028182" cy="2758714"/>
            </a:xfrm>
            <a:prstGeom prst="roundRect">
              <a:avLst>
                <a:gd name="adj" fmla="val 33249"/>
              </a:avLst>
            </a:prstGeom>
            <a:noFill/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40846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www.sgeier.net/fractals/fractals/07/Classic%20Fuzz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27212" y="1828800"/>
            <a:ext cx="5334000" cy="2580864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601159"/>
            <a:ext cx="104163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59684" y="5479327"/>
            <a:ext cx="10416328" cy="692873"/>
          </a:xfrm>
        </p:spPr>
        <p:txBody>
          <a:bodyPr/>
          <a:lstStyle/>
          <a:p>
            <a:r>
              <a:rPr lang="en-US" dirty="0"/>
              <a:t>Definition and </a:t>
            </a: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37305"/>
            <a:ext cx="2105026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3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Often a class / method is created just for the sake of using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code involved is often relatively short and simple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let you define a nameless method called by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a variant of anonymous methods with shorter syntax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811238" y="1354753"/>
            <a:ext cx="10464774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InvokeDelegateExample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SomeMethod(string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Main()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SomeMethod;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Delegates: The Standard Way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13612" y="3587750"/>
            <a:ext cx="3429000" cy="908050"/>
          </a:xfrm>
          <a:prstGeom prst="wedgeRoundRectCallout">
            <a:avLst>
              <a:gd name="adj1" fmla="val -64989"/>
              <a:gd name="adj2" fmla="val 6298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11237" y="1712416"/>
            <a:ext cx="10463425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AnnonymousMethodExample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Action&lt;string&gt; action = delegate(string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MessageBox.Show(msg);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action();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Anonymous Methods</a:t>
            </a:r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91644" y="1524000"/>
            <a:ext cx="3298568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an anonymous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Lambda Expression</a:t>
            </a:r>
            <a:endParaRPr lang="en-US" dirty="0"/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811237" y="1560016"/>
            <a:ext cx="1046342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LambdaExpressionExample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msg)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371600"/>
            <a:ext cx="2971800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lambda function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22"/>
            <a:ext cx="8938472" cy="820600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84994" name="Picture 2" descr="http://www.libcoop.net/harperwoods/clipart-pencil-checklist.jpg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3568526" y="1066800"/>
            <a:ext cx="4811886" cy="3505222"/>
          </a:xfrm>
          <a:prstGeom prst="round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79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678768"/>
            <a:ext cx="8938472" cy="688256"/>
          </a:xfrm>
        </p:spPr>
        <p:txBody>
          <a:bodyPr/>
          <a:lstStyle/>
          <a:p>
            <a:r>
              <a:rPr lang="en-US" dirty="0" smtClean="0"/>
              <a:t>Predefined Boolean Delegates</a:t>
            </a:r>
            <a:endParaRPr lang="en-US" dirty="0"/>
          </a:p>
        </p:txBody>
      </p:sp>
      <p:pic>
        <p:nvPicPr>
          <p:cNvPr id="28674" name="Picture 2" descr="http://images.payplay.fm/p/r/predicates2/600/predicates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1386" y="1143000"/>
            <a:ext cx="7080524" cy="3525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4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TResult&gt;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and Event Handlers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1812" y="1616919"/>
            <a:ext cx="3414600" cy="44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pPr>
              <a:lnSpc>
                <a:spcPct val="110000"/>
              </a:lnSpc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in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IList&lt;T&gt;.FindAll(Predicate&lt;T&gt;)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 defined by the predicate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931504"/>
            <a:ext cx="1054883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3778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87"/>
            <a:ext cx="10578460" cy="51891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"Burgas",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"Ruse",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towns.FindAll(delegate(string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180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05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Documents\Courses\OOP\OOP Images\Hi-Tech-Backgroun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981200"/>
            <a:ext cx="6746876" cy="2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25539">
            <a:off x="4515007" y="2656917"/>
            <a:ext cx="3158813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3810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Predicates</a:t>
            </a:r>
            <a:endParaRPr lang="en-US" sz="5400" b="1" cap="none" spc="0" dirty="0">
              <a:ln w="38100"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IEnumerable&lt;T&gt; Filter&lt;T&gt;(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 IEnumerable&lt;T&gt; collection, Predicate&lt;T&gt;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filterPredicate)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matches = new List&lt;T&gt;();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(filterPredicate(element))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matches.Add(element);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matches;</a:t>
            </a: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5379151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evenNumbers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.Filter(n =&gt; n % 2 == 0);</a:t>
            </a:r>
          </a:p>
        </p:txBody>
      </p:sp>
    </p:spTree>
    <p:extLst>
      <p:ext uri="{BB962C8B-B14F-4D97-AF65-F5344CB8AC3E}">
        <p14:creationId xmlns:p14="http://schemas.microsoft.com/office/powerpoint/2010/main" val="3696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 (2)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IEnumerable&lt;K&gt; Project&lt;T, K&gt;(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this IEnumerable&lt;T&gt; collection, Func&lt;T, K&gt; selectFunc)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list = new List&lt;K&gt;();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K projectedElement = selectFunc(element);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list.Add(projectedElement);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list;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4876800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studentNames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.Project(st =&gt; st.Name);</a:t>
            </a:r>
          </a:p>
        </p:txBody>
      </p:sp>
    </p:spTree>
    <p:extLst>
      <p:ext uri="{BB962C8B-B14F-4D97-AF65-F5344CB8AC3E}">
        <p14:creationId xmlns:p14="http://schemas.microsoft.com/office/powerpoint/2010/main" val="10954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4348" y="4954222"/>
            <a:ext cx="9982200" cy="820600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 smtClean="0">
                <a:cs typeface="Consolas" panose="020B0609020204030204" pitchFamily="49" charset="0"/>
              </a:rPr>
              <a:t>LINQ Extension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http://iconizer.net/files/X-mac/orig/filter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31274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1161690">
            <a:off x="3976620" y="3491257"/>
            <a:ext cx="4301353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Filter(Predicate&lt;T&gt;…)</a:t>
            </a:r>
            <a:endParaRPr lang="en-US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http://vignette2.wikia.nocookie.net/goodluckcharlie/images/4/48/Tick-mark-icon-png-6619.png/revision/latest?cb=201312271343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78" y="1020114"/>
            <a:ext cx="1546502" cy="1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yTo/gog/yTogogex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05" y="2107202"/>
            <a:ext cx="1065248" cy="106524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00" y="1447800"/>
            <a:ext cx="5466752" cy="3492978"/>
          </a:xfrm>
          <a:prstGeom prst="roundRect">
            <a:avLst>
              <a:gd name="adj" fmla="val 2349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2754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component-oriented programming components publish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other components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notify that something has happened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moving the mouse causes an event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causes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sender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receives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receiver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order to receive an event, the event receivers should first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subscribe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 C#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delegate instances declared by the keyword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component model of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the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subscription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sending 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receiving </a:t>
            </a:r>
          </a:p>
          <a:p>
            <a:pPr>
              <a:buNone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	of events is supported through delegates and events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2438400"/>
            <a:ext cx="1046207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SomeDelegate eventName;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67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20091"/>
            <a:ext cx="8938472" cy="820600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84" y="1143000"/>
            <a:ext cx="6911128" cy="3958254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2145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C# compiler automatically defines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-=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 for events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other operations are allowed</a:t>
            </a:r>
          </a:p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redefine the code for subscription and unsubscription</a:t>
            </a:r>
            <a:endParaRPr lang="en-US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are not the same as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member fields of type delegate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be members of an interface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cannot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 event can only be called in the class where it is defined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default the access to the events is synchronized (thread-safe)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en-US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4212" y="1981200"/>
            <a:ext cx="4477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274565" y="1739348"/>
            <a:ext cx="72045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sz="5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6071927" y="1981200"/>
            <a:ext cx="535648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 smtClean="0"/>
              <a:t> defines a reference</a:t>
            </a:r>
            <a:r>
              <a:rPr lang="bg-BG" dirty="0" smtClean="0"/>
              <a:t> </a:t>
            </a:r>
            <a:r>
              <a:rPr lang="en-US" dirty="0" smtClean="0"/>
              <a:t>to a</a:t>
            </a:r>
            <a:r>
              <a:rPr lang="bg-BG" dirty="0" smtClean="0"/>
              <a:t> </a:t>
            </a:r>
            <a:r>
              <a:rPr lang="en-US" dirty="0" smtClean="0"/>
              <a:t>callback</a:t>
            </a:r>
            <a:r>
              <a:rPr lang="bg-BG" dirty="0" smtClean="0"/>
              <a:t> </a:t>
            </a:r>
            <a:r>
              <a:rPr lang="en-US" dirty="0" smtClean="0"/>
              <a:t>method</a:t>
            </a:r>
            <a:r>
              <a:rPr lang="bg-BG" dirty="0" smtClean="0"/>
              <a:t>, </a:t>
            </a:r>
            <a:r>
              <a:rPr lang="en-US" dirty="0" smtClean="0"/>
              <a:t>which</a:t>
            </a:r>
            <a:r>
              <a:rPr lang="bg-BG" dirty="0" smtClean="0"/>
              <a:t> </a:t>
            </a:r>
            <a:r>
              <a:rPr lang="en-US" dirty="0" smtClean="0"/>
              <a:t>handles events</a:t>
            </a:r>
          </a:p>
          <a:p>
            <a:pPr lvl="1"/>
            <a:r>
              <a:rPr lang="en-US" dirty="0" smtClean="0"/>
              <a:t>No additional information is sent about the event, just a notification:</a:t>
            </a:r>
            <a:endParaRPr lang="bg-BG" dirty="0" smtClean="0"/>
          </a:p>
          <a:p>
            <a:pPr marL="0" indent="0">
              <a:buNone/>
            </a:pPr>
            <a:endParaRPr lang="bg-BG" sz="4000" dirty="0" smtClean="0"/>
          </a:p>
          <a:p>
            <a:r>
              <a:rPr lang="en-US" dirty="0" smtClean="0"/>
              <a:t>Used in many occasions internally in</a:t>
            </a:r>
            <a:r>
              <a:rPr lang="bg-BG" dirty="0" smtClean="0"/>
              <a:t> .NET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EventArgs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is the base class with no information for the event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Delegate 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63074" y="3684896"/>
            <a:ext cx="1076533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EventHandler(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bject sender,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e);</a:t>
            </a:r>
          </a:p>
        </p:txBody>
      </p:sp>
    </p:spTree>
    <p:extLst>
      <p:ext uri="{BB962C8B-B14F-4D97-AF65-F5344CB8AC3E}">
        <p14:creationId xmlns:p14="http://schemas.microsoft.com/office/powerpoint/2010/main" val="24724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(2)</a:t>
            </a:r>
            <a:endParaRPr lang="en-US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760412" y="1124421"/>
            <a:ext cx="10574411" cy="5481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Click;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GotFocus;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TextChanged;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...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ButtonExample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static void OnButtonClick(object sender, EventArgs eventArgs)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Console.WriteLine("OnButtonClick() event called.");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Main()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 button = new Button();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button.Click += new EventHandler(OnButtonClick);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34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828300"/>
            <a:ext cx="11635528" cy="792900"/>
          </a:xfrm>
        </p:spPr>
        <p:txBody>
          <a:bodyPr/>
          <a:lstStyle/>
          <a:p>
            <a:pPr lvl="0"/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5200" noProof="1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200" dirty="0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98612" y="5715000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2289" name="Picture 1" descr="C:\Trash\bacil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98084" y="908044"/>
            <a:ext cx="5539528" cy="3740156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594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defines a convention (pattern) for defining events:</a:t>
            </a:r>
          </a:p>
          <a:p>
            <a:pPr lvl="1"/>
            <a:r>
              <a:rPr lang="en-US" dirty="0">
                <a:hlinkClick r:id="rId2"/>
              </a:rPr>
              <a:t>http://msdn.microsoft.com/en-us/library/aa645739(v=vs.71).</a:t>
            </a:r>
            <a:r>
              <a:rPr lang="en-US" dirty="0" smtClean="0">
                <a:hlinkClick r:id="rId2"/>
              </a:rPr>
              <a:t>aspx</a:t>
            </a:r>
            <a:endParaRPr lang="en-US" dirty="0" smtClean="0"/>
          </a:p>
          <a:p>
            <a:r>
              <a:rPr lang="en-US" dirty="0" smtClean="0"/>
              <a:t>Delegates which are used for events:</a:t>
            </a:r>
          </a:p>
          <a:p>
            <a:pPr lvl="1"/>
            <a:r>
              <a:rPr lang="en-US" dirty="0" smtClean="0"/>
              <a:t>Have names formed by a verb </a:t>
            </a:r>
            <a:r>
              <a:rPr lang="bg-BG" dirty="0" smtClean="0"/>
              <a:t>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</a:p>
          <a:p>
            <a:pPr lvl="1"/>
            <a:r>
              <a:rPr lang="en-US" dirty="0" smtClean="0"/>
              <a:t>Accept two parameters:</a:t>
            </a:r>
          </a:p>
          <a:p>
            <a:pPr lvl="2"/>
            <a:r>
              <a:rPr lang="en-US" dirty="0" smtClean="0"/>
              <a:t>Event sender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</a:p>
          <a:p>
            <a:pPr lvl="2"/>
            <a:r>
              <a:rPr lang="en-US" dirty="0" smtClean="0"/>
              <a:t>Event information – inherited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System.EventArgs</a:t>
            </a:r>
            <a:endParaRPr lang="en-US" dirty="0" smtClean="0"/>
          </a:p>
          <a:p>
            <a:pPr lvl="1"/>
            <a:r>
              <a:rPr lang="en-US" dirty="0" smtClean="0"/>
              <a:t>No return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/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sz="50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Events: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declared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Follow </a:t>
            </a:r>
            <a:r>
              <a:rPr lang="en-US" noProof="1" smtClean="0"/>
              <a:t>PascalCase naming convention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End with a verb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(2)</a:t>
            </a:r>
            <a:endParaRPr lang="en-US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760412" y="1912203"/>
            <a:ext cx="1051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ItemChangedEventHandler(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 sender, ItemChangedEventArgs eventArgs);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60412" y="5518868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ItemChangedEventHandler ItemChanged;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9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fire an event a special</a:t>
            </a:r>
            <a:r>
              <a:rPr lang="bg-BG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 is created </a:t>
            </a:r>
          </a:p>
          <a:p>
            <a:pPr lvl="1"/>
            <a:r>
              <a:rPr lang="en-US" dirty="0" smtClean="0"/>
              <a:t>Named after a specific action,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OnVerb()</a:t>
            </a:r>
          </a:p>
          <a:p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The receiver method</a:t>
            </a:r>
            <a:r>
              <a:rPr lang="bg-BG" dirty="0" smtClean="0"/>
              <a:t> (</a:t>
            </a:r>
            <a:r>
              <a:rPr lang="en-US" dirty="0" smtClean="0"/>
              <a:t>handler</a:t>
            </a:r>
            <a:r>
              <a:rPr lang="bg-BG" dirty="0" smtClean="0"/>
              <a:t>)</a:t>
            </a:r>
            <a:r>
              <a:rPr lang="en-US" dirty="0" smtClean="0"/>
              <a:t> is named in the form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OnObjectEvent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(3)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12589" y="2575072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protected void OnItemChanged()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812589" y="5181601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OnOrderListItemChanged()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29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 and Using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scblogs.blob.core.windows.net/media/dwahlin/Media/image_172FE5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56" y="914400"/>
            <a:ext cx="4748583" cy="378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8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Events in User Interfaces</a:t>
            </a:r>
            <a:endParaRPr lang="en-US" dirty="0"/>
          </a:p>
        </p:txBody>
      </p:sp>
      <p:pic>
        <p:nvPicPr>
          <p:cNvPr id="2050" name="Picture 2" descr="http://www.expression-web-tutorials.com/images/ew3-windows-u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48" y="1143000"/>
            <a:ext cx="5791200" cy="41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C# types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that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 reference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data type holding a function (method) as its value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Describe the parameters accepted and return value (method signature)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Strongly-typed pointer (reference) to a method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 (address) to a callback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JavaScript any variable can hold a function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C# only variable of type delegate can hold a function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in User Interfaces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are widely used in Graphical</a:t>
            </a:r>
            <a:br>
              <a:rPr lang="en-US" dirty="0" smtClean="0"/>
            </a:br>
            <a:r>
              <a:rPr lang="en-US" dirty="0" smtClean="0"/>
              <a:t>User Interfaces (GUIs)</a:t>
            </a:r>
          </a:p>
          <a:p>
            <a:pPr lvl="1"/>
            <a:r>
              <a:rPr lang="en-US" dirty="0" smtClean="0"/>
              <a:t>Components such as buttons define </a:t>
            </a:r>
            <a:br>
              <a:rPr lang="en-US" dirty="0" smtClean="0"/>
            </a:br>
            <a:r>
              <a:rPr lang="en-US" dirty="0" smtClean="0"/>
              <a:t>a set of </a:t>
            </a:r>
            <a:r>
              <a:rPr lang="en-US" noProof="1" smtClean="0"/>
              <a:t>events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</a:t>
            </a:r>
            <a:r>
              <a:rPr lang="en-US" noProof="1" smtClean="0"/>
              <a:t>, etc)</a:t>
            </a:r>
          </a:p>
          <a:p>
            <a:pPr lvl="1"/>
            <a:r>
              <a:rPr lang="en-US" dirty="0" smtClean="0"/>
              <a:t>External components can subscribe (listen) to a specific event and react to it</a:t>
            </a:r>
          </a:p>
          <a:p>
            <a:pPr lvl="1"/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189221"/>
            <a:ext cx="4114800" cy="153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5819" y="4800600"/>
            <a:ext cx="10223993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button = GetButtonById("btn");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button.OnClick += (sender, args) =&gt;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Code will be executed when button is clicked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5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Mouse Click Event Handler – Example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1811" y="1295400"/>
            <a:ext cx="110490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partial class MainWindow : Window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MainWindow()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this.InitializeComponent();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this.MouseDown += this.MainWindow_MouseClick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private void MainWindow_MouseClick(object sender, MouseButtonEventArgs 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MessageBox.Show(string.Format("Mouse clicked at ({0}, {1})",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e.MouseDevice.GetPosition(this).X,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e.MouseDevice.GetPosition(this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).Y));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2545385"/>
            <a:ext cx="3886200" cy="1012172"/>
          </a:xfrm>
          <a:prstGeom prst="wedgeRoundRectCallout">
            <a:avLst>
              <a:gd name="adj1" fmla="val 628"/>
              <a:gd name="adj2" fmla="val 670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noProof="1" smtClean="0">
                <a:latin typeface="+mj-lt"/>
                <a:cs typeface="Consolas" panose="020B0609020204030204" pitchFamily="49" charset="0"/>
              </a:rPr>
              <a:t>Receives info about the click as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MouseButtonEventArgs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 technologies usually have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 loop</a:t>
            </a:r>
            <a:r>
              <a:rPr lang="en-US" dirty="0" smtClean="0"/>
              <a:t> running</a:t>
            </a:r>
          </a:p>
          <a:p>
            <a:pPr lvl="1"/>
            <a:r>
              <a:rPr lang="en-US" dirty="0" smtClean="0"/>
              <a:t>Waits for events from the underlying operating system and notifies the respective components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65354" y="3276600"/>
            <a:ext cx="10454940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(message != "quit")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Blocking operation - waits for an event from OS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message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GetMessage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ProcessMessage(message);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37612" y="4476651"/>
            <a:ext cx="2635082" cy="5334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Wait for events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8846415" y="5481300"/>
            <a:ext cx="2635082" cy="5334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Handle events</a:t>
            </a:r>
            <a:endParaRPr lang="en-US" sz="2800" dirty="0"/>
          </a:p>
        </p:txBody>
      </p:sp>
      <p:sp>
        <p:nvSpPr>
          <p:cNvPr id="15" name="Curved Left Arrow 14"/>
          <p:cNvSpPr/>
          <p:nvPr/>
        </p:nvSpPr>
        <p:spPr>
          <a:xfrm>
            <a:off x="11490300" y="4705251"/>
            <a:ext cx="428822" cy="10859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10800000">
            <a:off x="8391184" y="4662375"/>
            <a:ext cx="428822" cy="10859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UI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are data types that hold methods as their value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in C#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Predicate&lt;T&gt;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simplify coding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allow subscribing for notifications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about something happening in an 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When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"happens", all subscribers are notified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429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</a:t>
            </a:r>
            <a:r>
              <a:rPr lang="en-US" dirty="0" smtClean="0"/>
              <a:t>Delegates and Events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7516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static and instance methods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a sequence of multiple methods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perform callbacks invocations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implement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"publish-subscribe" model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their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components subscribe to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LoginForm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LoginButton.Click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– Example</a:t>
            </a:r>
            <a:endParaRPr lang="en-US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857027" y="1126817"/>
            <a:ext cx="10417636" cy="535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Declaration of a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void SimpleDelegate(string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DelegatesExample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TestMethod(string param)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was called by a delegate.");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got parameter {0}.",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Main()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Instantiate the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SimpleDelegate d = new SimpleDelegate(TestMethod);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Invocation of the method, pointed by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d("test");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59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Simple Delegate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4" y="1066800"/>
            <a:ext cx="5992887" cy="3432345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32354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Multicast</a:t>
            </a:r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14163" y="1066800"/>
            <a:ext cx="10265275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 int StringDelegate&lt;T&gt;(T value); 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MultiDelegates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PrintString(string str)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("Str: {0}", str);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PrintStringLength(string value)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("Length: {0}", value.Length);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static void Main()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StringDelegate&lt;string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d = MultiDelegates.PrintString;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+= new MultiDelegates().PrintStringLength;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 = d("some string value");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("Returned result: {0}", result);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99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top-desktop.ru/files/biznes/800/3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65265" y="1447800"/>
            <a:ext cx="8648748" cy="3126080"/>
          </a:xfrm>
          <a:prstGeom prst="roundRect">
            <a:avLst>
              <a:gd name="adj" fmla="val 366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Multicast Delegates</a:t>
            </a:r>
            <a:endParaRPr lang="en-US" dirty="0"/>
          </a:p>
        </p:txBody>
      </p:sp>
      <p:pic>
        <p:nvPicPr>
          <p:cNvPr id="67586" name="Picture 2" descr="http://tchf.org/images/test%20tubes.gif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062942" y="1583987"/>
            <a:ext cx="4266089" cy="2817374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1917</Words>
  <Application>Microsoft Office PowerPoint</Application>
  <PresentationFormat>Custom</PresentationFormat>
  <Paragraphs>419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Delegates and Events</vt:lpstr>
      <vt:lpstr>Table of Contents</vt:lpstr>
      <vt:lpstr>What are Delegates?</vt:lpstr>
      <vt:lpstr>What are Delegates?</vt:lpstr>
      <vt:lpstr>What are Delegates? (2)</vt:lpstr>
      <vt:lpstr>Delegates – Example</vt:lpstr>
      <vt:lpstr>Simple Delegate</vt:lpstr>
      <vt:lpstr>Delegates are Multicast</vt:lpstr>
      <vt:lpstr>Multicast Delegates</vt:lpstr>
      <vt:lpstr>Generic Delegates</vt:lpstr>
      <vt:lpstr>Predefined Delegates: Action and Func</vt:lpstr>
      <vt:lpstr>Action&lt;T&gt; and Func&lt;T, Result&gt;</vt:lpstr>
      <vt:lpstr>Anonymous Methods</vt:lpstr>
      <vt:lpstr>Anonymous Methods</vt:lpstr>
      <vt:lpstr>Delegates: The Standard Way</vt:lpstr>
      <vt:lpstr>Using Anonymous Methods</vt:lpstr>
      <vt:lpstr>Using Lambda Expression</vt:lpstr>
      <vt:lpstr>Anonymous Methods</vt:lpstr>
      <vt:lpstr>Predicates</vt:lpstr>
      <vt:lpstr>Predicates</vt:lpstr>
      <vt:lpstr>Predicates – Example</vt:lpstr>
      <vt:lpstr>Predicates</vt:lpstr>
      <vt:lpstr>Custom LINQ Extensions – Example</vt:lpstr>
      <vt:lpstr>Custom LINQ Extensions – Example (2)</vt:lpstr>
      <vt:lpstr>Custom LINQ Extension Methods</vt:lpstr>
      <vt:lpstr>Exercise in Class</vt:lpstr>
      <vt:lpstr>Events</vt:lpstr>
      <vt:lpstr>Events</vt:lpstr>
      <vt:lpstr>Events in .NET</vt:lpstr>
      <vt:lpstr>Events in .NET (2)</vt:lpstr>
      <vt:lpstr>Events vs. Delegates</vt:lpstr>
      <vt:lpstr>The System.EventHandler Delegate </vt:lpstr>
      <vt:lpstr>The System.EventHandler Delegate (2)</vt:lpstr>
      <vt:lpstr>The System.EventHandler Delegate</vt:lpstr>
      <vt:lpstr>Custom Events: Convention</vt:lpstr>
      <vt:lpstr>Custom Events: Convention (2)</vt:lpstr>
      <vt:lpstr>Custom Events: Convention (3)</vt:lpstr>
      <vt:lpstr>Defining and Using Events</vt:lpstr>
      <vt:lpstr>Events in User Interfaces</vt:lpstr>
      <vt:lpstr>Events in User Interfaces</vt:lpstr>
      <vt:lpstr>UI Mouse Click Event Handler – Example</vt:lpstr>
      <vt:lpstr>Event Loop</vt:lpstr>
      <vt:lpstr>Real-World UI Events</vt:lpstr>
      <vt:lpstr>Summary</vt:lpstr>
      <vt:lpstr>OOP – Delegates and Events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Delegates and Events</dc:title>
  <dc:subject>C# Basics Course</dc:subject>
  <dc:creator/>
  <cp:keywords>Delegates, Events,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2015-12-07T11:19:36Z</dcterms:modified>
  <cp:category>programming, OOP, SoftUni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